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6" d="100"/>
          <a:sy n="46" d="100"/>
        </p:scale>
        <p:origin x="-1080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5B688-EF70-45EB-A2B5-CCEC966A2A4A}" type="datetimeFigureOut">
              <a:rPr lang="en-US" smtClean="0"/>
              <a:t>12/9/2013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741FD-F8B2-4D2F-B277-A7E86AD031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3656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5B688-EF70-45EB-A2B5-CCEC966A2A4A}" type="datetimeFigureOut">
              <a:rPr lang="en-US" smtClean="0"/>
              <a:t>12/9/2013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741FD-F8B2-4D2F-B277-A7E86AD031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505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5B688-EF70-45EB-A2B5-CCEC966A2A4A}" type="datetimeFigureOut">
              <a:rPr lang="en-US" smtClean="0"/>
              <a:t>12/9/2013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741FD-F8B2-4D2F-B277-A7E86AD031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9377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5B688-EF70-45EB-A2B5-CCEC966A2A4A}" type="datetimeFigureOut">
              <a:rPr lang="en-US" smtClean="0"/>
              <a:t>12/9/2013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741FD-F8B2-4D2F-B277-A7E86AD031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565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5B688-EF70-45EB-A2B5-CCEC966A2A4A}" type="datetimeFigureOut">
              <a:rPr lang="en-US" smtClean="0"/>
              <a:t>12/9/2013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741FD-F8B2-4D2F-B277-A7E86AD031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518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5B688-EF70-45EB-A2B5-CCEC966A2A4A}" type="datetimeFigureOut">
              <a:rPr lang="en-US" smtClean="0"/>
              <a:t>12/9/2013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741FD-F8B2-4D2F-B277-A7E86AD031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3011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5B688-EF70-45EB-A2B5-CCEC966A2A4A}" type="datetimeFigureOut">
              <a:rPr lang="en-US" smtClean="0"/>
              <a:t>12/9/2013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741FD-F8B2-4D2F-B277-A7E86AD031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9353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5B688-EF70-45EB-A2B5-CCEC966A2A4A}" type="datetimeFigureOut">
              <a:rPr lang="en-US" smtClean="0"/>
              <a:t>12/9/2013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741FD-F8B2-4D2F-B277-A7E86AD031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7558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5B688-EF70-45EB-A2B5-CCEC966A2A4A}" type="datetimeFigureOut">
              <a:rPr lang="en-US" smtClean="0"/>
              <a:t>12/9/2013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741FD-F8B2-4D2F-B277-A7E86AD031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1624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5B688-EF70-45EB-A2B5-CCEC966A2A4A}" type="datetimeFigureOut">
              <a:rPr lang="en-US" smtClean="0"/>
              <a:t>12/9/2013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741FD-F8B2-4D2F-B277-A7E86AD031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7958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5B688-EF70-45EB-A2B5-CCEC966A2A4A}" type="datetimeFigureOut">
              <a:rPr lang="en-US" smtClean="0"/>
              <a:t>12/9/2013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0741FD-F8B2-4D2F-B277-A7E86AD031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6650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E5B688-EF70-45EB-A2B5-CCEC966A2A4A}" type="datetimeFigureOut">
              <a:rPr lang="en-US" smtClean="0"/>
              <a:t>12/9/2013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0741FD-F8B2-4D2F-B277-A7E86AD031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1131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youtube.com/watch?feature=player_detailpage&amp;v=oGYvDbkfA5o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b="1" dirty="0"/>
              <a:t>Unit </a:t>
            </a:r>
            <a:r>
              <a:rPr lang="en-US" sz="6000" b="1" dirty="0" smtClean="0"/>
              <a:t>Six</a:t>
            </a:r>
            <a:endParaRPr lang="en-US" sz="6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2725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914400"/>
            <a:ext cx="6508377" cy="1536700"/>
          </a:xfrm>
        </p:spPr>
        <p:txBody>
          <a:bodyPr/>
          <a:lstStyle/>
          <a:p>
            <a:r>
              <a:rPr lang="en-US" sz="3000" b="1" dirty="0" smtClean="0"/>
              <a:t>9. Makeshift</a:t>
            </a:r>
            <a:r>
              <a:rPr lang="en-US" sz="3000" dirty="0" smtClean="0"/>
              <a:t>: </a:t>
            </a:r>
            <a:r>
              <a:rPr lang="en-US" sz="3000" b="1" dirty="0" smtClean="0">
                <a:solidFill>
                  <a:srgbClr val="0000FF"/>
                </a:solidFill>
              </a:rPr>
              <a:t>n. </a:t>
            </a:r>
            <a:r>
              <a:rPr lang="en-US" sz="3000" dirty="0" smtClean="0"/>
              <a:t>a temporary substitute for something else, substitute; </a:t>
            </a:r>
            <a:r>
              <a:rPr lang="en-US" sz="3000" b="1" dirty="0" smtClean="0">
                <a:solidFill>
                  <a:srgbClr val="0000FF"/>
                </a:solidFill>
              </a:rPr>
              <a:t>adj. </a:t>
            </a:r>
            <a:r>
              <a:rPr lang="en-US" sz="3000" dirty="0" smtClean="0"/>
              <a:t>crude, flimsy, or temporary</a:t>
            </a:r>
            <a:endParaRPr lang="en-US" sz="3000" dirty="0"/>
          </a:p>
        </p:txBody>
      </p:sp>
      <p:sp>
        <p:nvSpPr>
          <p:cNvPr id="4" name="TextBox 3"/>
          <p:cNvSpPr txBox="1"/>
          <p:nvPr/>
        </p:nvSpPr>
        <p:spPr>
          <a:xfrm>
            <a:off x="558800" y="203253"/>
            <a:ext cx="86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Unit 6</a:t>
            </a:r>
            <a:endParaRPr lang="en-US" b="1" dirty="0"/>
          </a:p>
        </p:txBody>
      </p:sp>
      <p:sp>
        <p:nvSpPr>
          <p:cNvPr id="5" name="Rectangle 4"/>
          <p:cNvSpPr/>
          <p:nvPr/>
        </p:nvSpPr>
        <p:spPr>
          <a:xfrm>
            <a:off x="7429364" y="572585"/>
            <a:ext cx="126218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smtClean="0"/>
              <a:t>Noun</a:t>
            </a:r>
          </a:p>
          <a:p>
            <a:pPr algn="ctr"/>
            <a:r>
              <a:rPr lang="en-US" b="1" dirty="0"/>
              <a:t>o</a:t>
            </a:r>
            <a:r>
              <a:rPr lang="en-US" b="1" dirty="0" smtClean="0"/>
              <a:t>r</a:t>
            </a:r>
          </a:p>
          <a:p>
            <a:pPr algn="ctr"/>
            <a:r>
              <a:rPr lang="en-US" b="1" dirty="0" smtClean="0"/>
              <a:t>Adjective</a:t>
            </a:r>
            <a:endParaRPr lang="en-US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800" y="2679699"/>
            <a:ext cx="2905165" cy="387355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000500" y="2679700"/>
            <a:ext cx="38989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The crates are only a </a:t>
            </a:r>
            <a:r>
              <a:rPr lang="en-US" sz="2400" b="1" dirty="0" smtClean="0">
                <a:solidFill>
                  <a:srgbClr val="0000FF"/>
                </a:solidFill>
              </a:rPr>
              <a:t>makeshift</a:t>
            </a:r>
            <a:r>
              <a:rPr lang="en-US" sz="2400" dirty="0" smtClean="0">
                <a:solidFill>
                  <a:srgbClr val="0000FF"/>
                </a:solidFill>
              </a:rPr>
              <a:t> </a:t>
            </a:r>
            <a:r>
              <a:rPr lang="en-US" sz="2400" dirty="0" smtClean="0"/>
              <a:t>until the bookcase arrives. </a:t>
            </a:r>
            <a:r>
              <a:rPr lang="en-US" sz="2400" dirty="0" smtClean="0">
                <a:solidFill>
                  <a:srgbClr val="0000FF"/>
                </a:solidFill>
              </a:rPr>
              <a:t>(n.)</a:t>
            </a:r>
          </a:p>
          <a:p>
            <a:endParaRPr lang="en-US" sz="2400" dirty="0"/>
          </a:p>
          <a:p>
            <a:r>
              <a:rPr lang="en-US" sz="2400" dirty="0" smtClean="0"/>
              <a:t>The crates serve as a </a:t>
            </a:r>
            <a:r>
              <a:rPr lang="en-US" sz="2400" b="1" dirty="0" smtClean="0">
                <a:solidFill>
                  <a:srgbClr val="0000FF"/>
                </a:solidFill>
              </a:rPr>
              <a:t>makeshift</a:t>
            </a:r>
            <a:r>
              <a:rPr lang="en-US" sz="2400" dirty="0" smtClean="0"/>
              <a:t> bookcase until our new one arrives.  </a:t>
            </a:r>
            <a:r>
              <a:rPr lang="en-US" sz="2400" dirty="0" smtClean="0">
                <a:solidFill>
                  <a:srgbClr val="0000FF"/>
                </a:solidFill>
              </a:rPr>
              <a:t>(adj.)</a:t>
            </a:r>
            <a:endParaRPr lang="en-US" sz="2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4989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609600"/>
            <a:ext cx="6845301" cy="2044700"/>
          </a:xfrm>
        </p:spPr>
        <p:txBody>
          <a:bodyPr/>
          <a:lstStyle/>
          <a:p>
            <a:r>
              <a:rPr lang="en-US" sz="3000" b="1" dirty="0" smtClean="0"/>
              <a:t>10. Marginal</a:t>
            </a:r>
            <a:r>
              <a:rPr lang="en-US" sz="3000" dirty="0" smtClean="0"/>
              <a:t>: in, at, or near the edge or margin; only barely good, large or important enough for the purpose, borderline, minimal</a:t>
            </a:r>
            <a:endParaRPr lang="en-US" sz="3000" dirty="0"/>
          </a:p>
        </p:txBody>
      </p:sp>
      <p:sp>
        <p:nvSpPr>
          <p:cNvPr id="4" name="TextBox 3"/>
          <p:cNvSpPr txBox="1"/>
          <p:nvPr/>
        </p:nvSpPr>
        <p:spPr>
          <a:xfrm>
            <a:off x="558800" y="203253"/>
            <a:ext cx="86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Unit 6</a:t>
            </a:r>
            <a:endParaRPr lang="en-US" b="1" dirty="0"/>
          </a:p>
        </p:txBody>
      </p:sp>
      <p:sp>
        <p:nvSpPr>
          <p:cNvPr id="5" name="Rectangle 4"/>
          <p:cNvSpPr/>
          <p:nvPr/>
        </p:nvSpPr>
        <p:spPr>
          <a:xfrm>
            <a:off x="7429364" y="914400"/>
            <a:ext cx="12621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Adjective</a:t>
            </a:r>
            <a:endParaRPr lang="en-US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65657"/>
            <a:ext cx="5056569" cy="377682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056569" y="4622800"/>
            <a:ext cx="408743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During times of economic hardship, many people have only a </a:t>
            </a:r>
            <a:r>
              <a:rPr lang="en-US" sz="2400" b="1" dirty="0" smtClean="0">
                <a:solidFill>
                  <a:srgbClr val="0000FF"/>
                </a:solidFill>
              </a:rPr>
              <a:t>marginal</a:t>
            </a:r>
            <a:r>
              <a:rPr lang="en-US" sz="2400" dirty="0" smtClean="0">
                <a:solidFill>
                  <a:srgbClr val="0000FF"/>
                </a:solidFill>
              </a:rPr>
              <a:t> </a:t>
            </a:r>
            <a:r>
              <a:rPr lang="en-US" sz="2400" dirty="0" smtClean="0"/>
              <a:t>standard of living.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993980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914400"/>
            <a:ext cx="6508377" cy="698500"/>
          </a:xfrm>
        </p:spPr>
        <p:txBody>
          <a:bodyPr>
            <a:normAutofit fontScale="90000"/>
          </a:bodyPr>
          <a:lstStyle/>
          <a:p>
            <a:r>
              <a:rPr lang="en-US" sz="3200" b="1" dirty="0" smtClean="0"/>
              <a:t>11. Pending</a:t>
            </a:r>
            <a:r>
              <a:rPr lang="en-US" sz="3200" dirty="0" smtClean="0"/>
              <a:t>: waiting to be settled, undecided; until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558800" y="203253"/>
            <a:ext cx="86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Unit 6</a:t>
            </a:r>
            <a:endParaRPr lang="en-US" b="1" dirty="0"/>
          </a:p>
        </p:txBody>
      </p:sp>
      <p:sp>
        <p:nvSpPr>
          <p:cNvPr id="5" name="Rectangle 4"/>
          <p:cNvSpPr/>
          <p:nvPr/>
        </p:nvSpPr>
        <p:spPr>
          <a:xfrm>
            <a:off x="7378564" y="660400"/>
            <a:ext cx="140341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smtClean="0"/>
              <a:t>Adjective</a:t>
            </a:r>
          </a:p>
          <a:p>
            <a:pPr algn="ctr"/>
            <a:r>
              <a:rPr lang="en-US" b="1" dirty="0" smtClean="0"/>
              <a:t>or</a:t>
            </a:r>
          </a:p>
          <a:p>
            <a:pPr algn="ctr"/>
            <a:r>
              <a:rPr lang="en-US" b="1" dirty="0" smtClean="0"/>
              <a:t>Preposition</a:t>
            </a:r>
            <a:endParaRPr lang="en-US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1901" y="2014453"/>
            <a:ext cx="5372100" cy="42720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5900" y="2413000"/>
            <a:ext cx="34036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Curiosity about the </a:t>
            </a:r>
            <a:r>
              <a:rPr lang="en-US" sz="2400" b="1" dirty="0" smtClean="0">
                <a:solidFill>
                  <a:srgbClr val="0000FF"/>
                </a:solidFill>
              </a:rPr>
              <a:t>pending</a:t>
            </a:r>
            <a:r>
              <a:rPr lang="en-US" sz="2400" dirty="0" smtClean="0">
                <a:solidFill>
                  <a:srgbClr val="0000FF"/>
                </a:solidFill>
              </a:rPr>
              <a:t> </a:t>
            </a:r>
            <a:r>
              <a:rPr lang="en-US" sz="2400" dirty="0" smtClean="0"/>
              <a:t>trial builds with each day. (adj.)</a:t>
            </a:r>
          </a:p>
          <a:p>
            <a:endParaRPr lang="en-US" sz="2400" dirty="0"/>
          </a:p>
          <a:p>
            <a:r>
              <a:rPr lang="en-US" sz="2400" dirty="0" smtClean="0"/>
              <a:t>Sentencing of the convicted criminal was postponed </a:t>
            </a:r>
            <a:r>
              <a:rPr lang="en-US" sz="2400" b="1" dirty="0" smtClean="0">
                <a:solidFill>
                  <a:srgbClr val="0000FF"/>
                </a:solidFill>
              </a:rPr>
              <a:t>pending</a:t>
            </a:r>
            <a:r>
              <a:rPr lang="en-US" sz="2400" dirty="0" smtClean="0">
                <a:solidFill>
                  <a:srgbClr val="0000FF"/>
                </a:solidFill>
              </a:rPr>
              <a:t> </a:t>
            </a:r>
            <a:r>
              <a:rPr lang="en-US" sz="2400" dirty="0" smtClean="0"/>
              <a:t>the judge’s decision. (prep).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3619501" y="6324600"/>
            <a:ext cx="5524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“Waiting for the Verdict” by Abraham Solomon, 1857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034330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914400"/>
            <a:ext cx="6819901" cy="1460500"/>
          </a:xfrm>
        </p:spPr>
        <p:txBody>
          <a:bodyPr>
            <a:normAutofit fontScale="90000"/>
          </a:bodyPr>
          <a:lstStyle/>
          <a:p>
            <a:r>
              <a:rPr lang="en-US" sz="3200" b="1" dirty="0" smtClean="0"/>
              <a:t>12. Prescribe</a:t>
            </a:r>
            <a:r>
              <a:rPr lang="en-US" sz="3200" dirty="0" smtClean="0"/>
              <a:t>: to order as a rule or course to be followed; to order for medical purposes, specify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558800" y="203253"/>
            <a:ext cx="86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Unit 6</a:t>
            </a:r>
            <a:endParaRPr lang="en-US" b="1" dirty="0"/>
          </a:p>
        </p:txBody>
      </p:sp>
      <p:sp>
        <p:nvSpPr>
          <p:cNvPr id="5" name="Rectangle 4"/>
          <p:cNvSpPr/>
          <p:nvPr/>
        </p:nvSpPr>
        <p:spPr>
          <a:xfrm>
            <a:off x="7670664" y="914400"/>
            <a:ext cx="7202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Verb</a:t>
            </a:r>
            <a:endParaRPr lang="en-US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199" y="2540000"/>
            <a:ext cx="3378200" cy="2489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987800" y="2679700"/>
            <a:ext cx="42545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The doctor was quick to </a:t>
            </a:r>
            <a:r>
              <a:rPr lang="en-US" sz="2400" b="1" dirty="0" smtClean="0">
                <a:solidFill>
                  <a:srgbClr val="0000FF"/>
                </a:solidFill>
              </a:rPr>
              <a:t>prescribe</a:t>
            </a:r>
            <a:r>
              <a:rPr lang="en-US" sz="2400" dirty="0" smtClean="0"/>
              <a:t> the medicine for the patient’s illness.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753979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 smtClean="0"/>
              <a:t>13. Preview</a:t>
            </a:r>
            <a:r>
              <a:rPr lang="en-US" sz="3200" dirty="0" smtClean="0"/>
              <a:t>: </a:t>
            </a:r>
            <a:r>
              <a:rPr lang="en-US" sz="3200" b="1" dirty="0" smtClean="0">
                <a:solidFill>
                  <a:srgbClr val="0000FF"/>
                </a:solidFill>
              </a:rPr>
              <a:t>n. </a:t>
            </a:r>
            <a:r>
              <a:rPr lang="en-US" sz="3200" dirty="0" smtClean="0"/>
              <a:t>something seen in advance, foretaste; </a:t>
            </a:r>
            <a:r>
              <a:rPr lang="en-US" sz="3200" b="1" dirty="0" smtClean="0">
                <a:solidFill>
                  <a:srgbClr val="0000FF"/>
                </a:solidFill>
              </a:rPr>
              <a:t>v</a:t>
            </a:r>
            <a:r>
              <a:rPr lang="en-US" sz="3200" dirty="0" smtClean="0"/>
              <a:t>. to view beforehand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558800" y="203253"/>
            <a:ext cx="86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Unit 6</a:t>
            </a:r>
            <a:endParaRPr lang="en-US" b="1" dirty="0"/>
          </a:p>
        </p:txBody>
      </p:sp>
      <p:sp>
        <p:nvSpPr>
          <p:cNvPr id="5" name="Rectangle 4"/>
          <p:cNvSpPr/>
          <p:nvPr/>
        </p:nvSpPr>
        <p:spPr>
          <a:xfrm>
            <a:off x="7607164" y="597985"/>
            <a:ext cx="78767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smtClean="0"/>
              <a:t>Noun</a:t>
            </a:r>
          </a:p>
          <a:p>
            <a:pPr algn="ctr"/>
            <a:r>
              <a:rPr lang="en-US" b="1" dirty="0"/>
              <a:t>o</a:t>
            </a:r>
            <a:r>
              <a:rPr lang="en-US" b="1" dirty="0" smtClean="0"/>
              <a:t>r</a:t>
            </a:r>
          </a:p>
          <a:p>
            <a:pPr algn="ctr"/>
            <a:r>
              <a:rPr lang="en-US" b="1" dirty="0" smtClean="0"/>
              <a:t>Verb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977900" y="2743200"/>
            <a:ext cx="7239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The critics saw a </a:t>
            </a:r>
            <a:r>
              <a:rPr lang="en-US" sz="2400" b="1" dirty="0" smtClean="0">
                <a:solidFill>
                  <a:srgbClr val="0000FF"/>
                </a:solidFill>
              </a:rPr>
              <a:t>preview</a:t>
            </a:r>
            <a:r>
              <a:rPr lang="en-US" sz="2400" dirty="0" smtClean="0"/>
              <a:t> of the new movie. </a:t>
            </a:r>
            <a:r>
              <a:rPr lang="en-US" sz="2400" dirty="0" smtClean="0">
                <a:solidFill>
                  <a:srgbClr val="0000FF"/>
                </a:solidFill>
              </a:rPr>
              <a:t>(n.)</a:t>
            </a:r>
          </a:p>
          <a:p>
            <a:endParaRPr lang="en-US" sz="2400" dirty="0"/>
          </a:p>
          <a:p>
            <a:r>
              <a:rPr lang="en-US" sz="2400" dirty="0" smtClean="0"/>
              <a:t>The teacher wished to </a:t>
            </a:r>
            <a:r>
              <a:rPr lang="en-US" sz="2400" b="1" dirty="0" smtClean="0">
                <a:solidFill>
                  <a:srgbClr val="0000FF"/>
                </a:solidFill>
              </a:rPr>
              <a:t>preview</a:t>
            </a:r>
            <a:r>
              <a:rPr lang="en-US" sz="2400" dirty="0" smtClean="0">
                <a:solidFill>
                  <a:srgbClr val="0000FF"/>
                </a:solidFill>
              </a:rPr>
              <a:t> </a:t>
            </a:r>
            <a:r>
              <a:rPr lang="en-US" sz="2400" dirty="0" smtClean="0"/>
              <a:t>the video before showing it to the class. </a:t>
            </a:r>
            <a:r>
              <a:rPr lang="en-US" sz="2400" dirty="0" smtClean="0">
                <a:solidFill>
                  <a:srgbClr val="0000FF"/>
                </a:solidFill>
              </a:rPr>
              <a:t>(v.)</a:t>
            </a:r>
            <a:endParaRPr lang="en-US" sz="2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8415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914400"/>
            <a:ext cx="6756401" cy="1371600"/>
          </a:xfrm>
        </p:spPr>
        <p:txBody>
          <a:bodyPr>
            <a:normAutofit fontScale="90000"/>
          </a:bodyPr>
          <a:lstStyle/>
          <a:p>
            <a:r>
              <a:rPr lang="en-US" sz="3200" b="1" dirty="0" smtClean="0"/>
              <a:t>14. Prominent</a:t>
            </a:r>
            <a:r>
              <a:rPr lang="en-US" sz="3200" dirty="0" smtClean="0"/>
              <a:t>: standing out so as to be easily seen, noticeable; important, well-known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558800" y="203253"/>
            <a:ext cx="86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Unit 6</a:t>
            </a:r>
            <a:endParaRPr lang="en-US" b="1" dirty="0"/>
          </a:p>
        </p:txBody>
      </p:sp>
      <p:sp>
        <p:nvSpPr>
          <p:cNvPr id="5" name="Rectangle 4"/>
          <p:cNvSpPr/>
          <p:nvPr/>
        </p:nvSpPr>
        <p:spPr>
          <a:xfrm>
            <a:off x="7429364" y="914400"/>
            <a:ext cx="12621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Adjective</a:t>
            </a:r>
            <a:endParaRPr lang="en-US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389" y="3395150"/>
            <a:ext cx="6223001" cy="35009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06911" y="2576036"/>
            <a:ext cx="82146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Some famous authors are </a:t>
            </a:r>
            <a:r>
              <a:rPr lang="en-US" sz="2400" b="1" dirty="0" smtClean="0">
                <a:solidFill>
                  <a:srgbClr val="0000FF"/>
                </a:solidFill>
              </a:rPr>
              <a:t>prominent</a:t>
            </a:r>
            <a:r>
              <a:rPr lang="en-US" sz="2400" dirty="0" smtClean="0"/>
              <a:t> figures in society.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315611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914400"/>
            <a:ext cx="6508377" cy="1638300"/>
          </a:xfrm>
        </p:spPr>
        <p:txBody>
          <a:bodyPr/>
          <a:lstStyle/>
          <a:p>
            <a:r>
              <a:rPr lang="en-US" sz="3000" b="1" dirty="0" smtClean="0"/>
              <a:t>15. Quaint</a:t>
            </a:r>
            <a:r>
              <a:rPr lang="en-US" sz="3000" dirty="0" smtClean="0"/>
              <a:t>: odd or old-fashioned in a pleasing way; clever, ingenious; skillfully made, picturesque, peculiar, curious </a:t>
            </a:r>
            <a:endParaRPr lang="en-US" sz="3000" dirty="0"/>
          </a:p>
        </p:txBody>
      </p:sp>
      <p:sp>
        <p:nvSpPr>
          <p:cNvPr id="4" name="TextBox 3"/>
          <p:cNvSpPr txBox="1"/>
          <p:nvPr/>
        </p:nvSpPr>
        <p:spPr>
          <a:xfrm>
            <a:off x="558800" y="203253"/>
            <a:ext cx="86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Unit 6</a:t>
            </a:r>
            <a:endParaRPr lang="en-US" b="1" dirty="0"/>
          </a:p>
        </p:txBody>
      </p:sp>
      <p:sp>
        <p:nvSpPr>
          <p:cNvPr id="5" name="Rectangle 4"/>
          <p:cNvSpPr/>
          <p:nvPr/>
        </p:nvSpPr>
        <p:spPr>
          <a:xfrm>
            <a:off x="7429364" y="914400"/>
            <a:ext cx="12621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Adjective</a:t>
            </a:r>
            <a:endParaRPr lang="en-US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89300"/>
            <a:ext cx="4758267" cy="35687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130800" y="3470364"/>
            <a:ext cx="3255948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My parents stayed at a </a:t>
            </a:r>
            <a:r>
              <a:rPr lang="en-US" sz="2400" b="1" dirty="0" smtClean="0">
                <a:solidFill>
                  <a:srgbClr val="0000FF"/>
                </a:solidFill>
              </a:rPr>
              <a:t>quaint</a:t>
            </a:r>
            <a:r>
              <a:rPr lang="en-US" sz="2400" dirty="0" smtClean="0"/>
              <a:t> old inn in Vermont.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592258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914400"/>
            <a:ext cx="6508377" cy="635000"/>
          </a:xfrm>
        </p:spPr>
        <p:txBody>
          <a:bodyPr>
            <a:normAutofit fontScale="90000"/>
          </a:bodyPr>
          <a:lstStyle/>
          <a:p>
            <a:r>
              <a:rPr lang="en-US" sz="3200" b="1" dirty="0" smtClean="0"/>
              <a:t>16. Reluctant</a:t>
            </a:r>
            <a:r>
              <a:rPr lang="en-US" sz="3200" dirty="0" smtClean="0"/>
              <a:t>: unwilling, holding back, hesitant, disinclined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558800" y="203253"/>
            <a:ext cx="86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Unit 6</a:t>
            </a:r>
            <a:endParaRPr lang="en-US" b="1" dirty="0"/>
          </a:p>
        </p:txBody>
      </p:sp>
      <p:sp>
        <p:nvSpPr>
          <p:cNvPr id="5" name="Rectangle 4"/>
          <p:cNvSpPr/>
          <p:nvPr/>
        </p:nvSpPr>
        <p:spPr>
          <a:xfrm>
            <a:off x="7429364" y="914400"/>
            <a:ext cx="12621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Adjective</a:t>
            </a:r>
            <a:endParaRPr lang="en-US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199" y="2501900"/>
            <a:ext cx="3810000" cy="28575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368800" y="2540000"/>
            <a:ext cx="41910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The </a:t>
            </a:r>
            <a:r>
              <a:rPr lang="en-US" sz="2400" b="1" dirty="0">
                <a:solidFill>
                  <a:srgbClr val="0000FF"/>
                </a:solidFill>
              </a:rPr>
              <a:t>reluctant</a:t>
            </a:r>
            <a:r>
              <a:rPr lang="en-US" sz="2400" dirty="0"/>
              <a:t> </a:t>
            </a:r>
            <a:r>
              <a:rPr lang="en-US" sz="2400" dirty="0" smtClean="0"/>
              <a:t>dog would not go swimming with the boy.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887189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914400"/>
            <a:ext cx="6508377" cy="1473200"/>
          </a:xfrm>
        </p:spPr>
        <p:txBody>
          <a:bodyPr/>
          <a:lstStyle/>
          <a:p>
            <a:r>
              <a:rPr lang="en-US" sz="3000" b="1" dirty="0" smtClean="0"/>
              <a:t>17. Scrimp</a:t>
            </a:r>
            <a:r>
              <a:rPr lang="en-US" sz="3000" dirty="0" smtClean="0"/>
              <a:t>: to handle very economically or stingily; to supply in a way that is small, short, or scanty, economize</a:t>
            </a:r>
            <a:endParaRPr lang="en-US" sz="3000" dirty="0"/>
          </a:p>
        </p:txBody>
      </p:sp>
      <p:sp>
        <p:nvSpPr>
          <p:cNvPr id="4" name="TextBox 3"/>
          <p:cNvSpPr txBox="1"/>
          <p:nvPr/>
        </p:nvSpPr>
        <p:spPr>
          <a:xfrm>
            <a:off x="558800" y="203253"/>
            <a:ext cx="86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Unit 6</a:t>
            </a:r>
            <a:endParaRPr lang="en-US" b="1" dirty="0"/>
          </a:p>
        </p:txBody>
      </p:sp>
      <p:sp>
        <p:nvSpPr>
          <p:cNvPr id="5" name="Rectangle 4"/>
          <p:cNvSpPr/>
          <p:nvPr/>
        </p:nvSpPr>
        <p:spPr>
          <a:xfrm>
            <a:off x="7657964" y="914400"/>
            <a:ext cx="7202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Verb</a:t>
            </a:r>
            <a:endParaRPr lang="en-US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6900" y="2209800"/>
            <a:ext cx="3102305" cy="4394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828800" y="2946400"/>
            <a:ext cx="3759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During World War II families were </a:t>
            </a:r>
            <a:r>
              <a:rPr lang="en-US" sz="2400" dirty="0" smtClean="0"/>
              <a:t>forced </a:t>
            </a:r>
            <a:r>
              <a:rPr lang="en-US" sz="2400" dirty="0" smtClean="0"/>
              <a:t>to </a:t>
            </a:r>
            <a:r>
              <a:rPr lang="en-US" sz="2400" b="1" dirty="0" smtClean="0">
                <a:solidFill>
                  <a:srgbClr val="0000FF"/>
                </a:solidFill>
              </a:rPr>
              <a:t>scrimp</a:t>
            </a:r>
            <a:r>
              <a:rPr lang="en-US" sz="2400" dirty="0" smtClean="0"/>
              <a:t> on supplies because of the rationing system.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17354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b="1" dirty="0" smtClean="0"/>
              <a:t>18. Snare</a:t>
            </a:r>
            <a:r>
              <a:rPr lang="en-US" sz="3000" dirty="0" smtClean="0"/>
              <a:t>: </a:t>
            </a:r>
            <a:r>
              <a:rPr lang="en-US" sz="3000" dirty="0" smtClean="0">
                <a:solidFill>
                  <a:srgbClr val="0000FF"/>
                </a:solidFill>
              </a:rPr>
              <a:t>v. </a:t>
            </a:r>
            <a:r>
              <a:rPr lang="en-US" sz="3000" dirty="0" smtClean="0"/>
              <a:t>to trap, catch, entrap; </a:t>
            </a:r>
            <a:r>
              <a:rPr lang="en-US" sz="3000" dirty="0" smtClean="0">
                <a:solidFill>
                  <a:srgbClr val="0000FF"/>
                </a:solidFill>
              </a:rPr>
              <a:t>n.</a:t>
            </a:r>
            <a:r>
              <a:rPr lang="en-US" sz="3000" dirty="0" smtClean="0"/>
              <a:t> a trap or entanglement, pitfall</a:t>
            </a:r>
            <a:endParaRPr lang="en-US" sz="3000" dirty="0"/>
          </a:p>
        </p:txBody>
      </p:sp>
      <p:sp>
        <p:nvSpPr>
          <p:cNvPr id="4" name="TextBox 3"/>
          <p:cNvSpPr txBox="1"/>
          <p:nvPr/>
        </p:nvSpPr>
        <p:spPr>
          <a:xfrm>
            <a:off x="558800" y="203253"/>
            <a:ext cx="86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Unit 6</a:t>
            </a:r>
            <a:endParaRPr lang="en-US" b="1" dirty="0"/>
          </a:p>
        </p:txBody>
      </p:sp>
      <p:sp>
        <p:nvSpPr>
          <p:cNvPr id="5" name="Rectangle 4"/>
          <p:cNvSpPr/>
          <p:nvPr/>
        </p:nvSpPr>
        <p:spPr>
          <a:xfrm>
            <a:off x="7594464" y="585285"/>
            <a:ext cx="78767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smtClean="0"/>
              <a:t>Verb</a:t>
            </a:r>
          </a:p>
          <a:p>
            <a:pPr algn="ctr"/>
            <a:r>
              <a:rPr lang="en-US" b="1" dirty="0"/>
              <a:t>o</a:t>
            </a:r>
            <a:r>
              <a:rPr lang="en-US" b="1" dirty="0" smtClean="0"/>
              <a:t>r</a:t>
            </a:r>
          </a:p>
          <a:p>
            <a:pPr algn="ctr"/>
            <a:r>
              <a:rPr lang="en-US" b="1" dirty="0" smtClean="0"/>
              <a:t>Noun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524000" y="2959100"/>
            <a:ext cx="62357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They set a trap to </a:t>
            </a:r>
            <a:r>
              <a:rPr lang="en-US" sz="2400" dirty="0" smtClean="0">
                <a:solidFill>
                  <a:srgbClr val="0000FF"/>
                </a:solidFill>
              </a:rPr>
              <a:t>snare</a:t>
            </a:r>
            <a:r>
              <a:rPr lang="en-US" sz="2400" dirty="0" smtClean="0"/>
              <a:t> the rodents that were getting into the garden. (v.)</a:t>
            </a:r>
          </a:p>
          <a:p>
            <a:endParaRPr lang="en-US" sz="2400" dirty="0" smtClean="0"/>
          </a:p>
          <a:p>
            <a:endParaRPr lang="en-US" sz="2400" dirty="0"/>
          </a:p>
          <a:p>
            <a:r>
              <a:rPr lang="en-US" sz="2400" dirty="0" smtClean="0"/>
              <a:t>The unsuspecting spy was caught in a </a:t>
            </a:r>
            <a:r>
              <a:rPr lang="en-US" sz="2400" dirty="0" smtClean="0">
                <a:solidFill>
                  <a:srgbClr val="0000FF"/>
                </a:solidFill>
              </a:rPr>
              <a:t>snare</a:t>
            </a:r>
            <a:r>
              <a:rPr lang="en-US" sz="2400" dirty="0" smtClean="0"/>
              <a:t> set by the other side. (n.)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43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914400"/>
            <a:ext cx="6508377" cy="1930400"/>
          </a:xfrm>
        </p:spPr>
        <p:txBody>
          <a:bodyPr>
            <a:normAutofit fontScale="90000"/>
          </a:bodyPr>
          <a:lstStyle/>
          <a:p>
            <a:r>
              <a:rPr lang="en-US" sz="3000" b="1" dirty="0" smtClean="0"/>
              <a:t>1. Anonymous</a:t>
            </a:r>
            <a:r>
              <a:rPr lang="en-US" sz="3000" dirty="0" smtClean="0"/>
              <a:t>: unnamed, without the name of the person involved (writer/composer, etc.); unknown, nameless; lacking individuality or character</a:t>
            </a:r>
            <a:endParaRPr lang="en-US" sz="3000" dirty="0"/>
          </a:p>
        </p:txBody>
      </p:sp>
      <p:sp>
        <p:nvSpPr>
          <p:cNvPr id="4" name="TextBox 3"/>
          <p:cNvSpPr txBox="1"/>
          <p:nvPr/>
        </p:nvSpPr>
        <p:spPr>
          <a:xfrm>
            <a:off x="558800" y="203253"/>
            <a:ext cx="86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Unit 6</a:t>
            </a:r>
            <a:endParaRPr lang="en-US" b="1" dirty="0"/>
          </a:p>
        </p:txBody>
      </p:sp>
      <p:sp>
        <p:nvSpPr>
          <p:cNvPr id="5" name="Rectangle 4"/>
          <p:cNvSpPr/>
          <p:nvPr/>
        </p:nvSpPr>
        <p:spPr>
          <a:xfrm>
            <a:off x="7429364" y="914400"/>
            <a:ext cx="12621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Adjective</a:t>
            </a:r>
            <a:endParaRPr lang="en-US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4400" y="2755900"/>
            <a:ext cx="3606800" cy="3606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27100" y="4076700"/>
            <a:ext cx="3886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The detective received an </a:t>
            </a:r>
            <a:r>
              <a:rPr lang="en-US" sz="2400" b="1" dirty="0" smtClean="0">
                <a:solidFill>
                  <a:srgbClr val="0000FF"/>
                </a:solidFill>
              </a:rPr>
              <a:t>anonymous</a:t>
            </a:r>
            <a:r>
              <a:rPr lang="en-US" sz="2400" dirty="0" smtClean="0">
                <a:solidFill>
                  <a:srgbClr val="0000FF"/>
                </a:solidFill>
              </a:rPr>
              <a:t> </a:t>
            </a:r>
            <a:r>
              <a:rPr lang="en-US" sz="2400" dirty="0" smtClean="0"/>
              <a:t>tip that helped to narrow the search for the thief.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16518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 smtClean="0"/>
              <a:t>19. Utmost</a:t>
            </a:r>
            <a:r>
              <a:rPr lang="en-US" sz="3200" dirty="0" smtClean="0"/>
              <a:t>: adj. greatest, highest, farthest, best; n. the extreme limit, best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558800" y="203253"/>
            <a:ext cx="86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Unit 6</a:t>
            </a:r>
            <a:endParaRPr lang="en-US" b="1" dirty="0"/>
          </a:p>
        </p:txBody>
      </p:sp>
      <p:sp>
        <p:nvSpPr>
          <p:cNvPr id="5" name="Rectangle 4"/>
          <p:cNvSpPr/>
          <p:nvPr/>
        </p:nvSpPr>
        <p:spPr>
          <a:xfrm>
            <a:off x="7429364" y="698500"/>
            <a:ext cx="126218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smtClean="0"/>
              <a:t>Adjective</a:t>
            </a:r>
          </a:p>
          <a:p>
            <a:pPr algn="ctr"/>
            <a:r>
              <a:rPr lang="en-US" b="1" dirty="0"/>
              <a:t>o</a:t>
            </a:r>
            <a:r>
              <a:rPr lang="en-US" b="1" dirty="0" smtClean="0"/>
              <a:t>r</a:t>
            </a:r>
          </a:p>
          <a:p>
            <a:pPr algn="ctr"/>
            <a:r>
              <a:rPr lang="en-US" b="1" dirty="0" smtClean="0"/>
              <a:t>Noun</a:t>
            </a:r>
            <a:endParaRPr lang="en-US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600" y="2438400"/>
            <a:ext cx="2235200" cy="3352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556000" y="2692400"/>
            <a:ext cx="40005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The students had the </a:t>
            </a:r>
            <a:r>
              <a:rPr lang="en-US" sz="2400" b="1" dirty="0" smtClean="0">
                <a:solidFill>
                  <a:srgbClr val="0000FF"/>
                </a:solidFill>
              </a:rPr>
              <a:t>upmost</a:t>
            </a:r>
            <a:r>
              <a:rPr lang="en-US" sz="2400" dirty="0" smtClean="0"/>
              <a:t> regard for </a:t>
            </a:r>
            <a:r>
              <a:rPr lang="en-US" sz="2400" dirty="0" smtClean="0"/>
              <a:t>our </a:t>
            </a:r>
            <a:r>
              <a:rPr lang="en-US" sz="2400" dirty="0" smtClean="0"/>
              <a:t>military heroes buried in the National Cemetery. (adj.)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850760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914400"/>
            <a:ext cx="6508377" cy="1562100"/>
          </a:xfrm>
        </p:spPr>
        <p:txBody>
          <a:bodyPr/>
          <a:lstStyle/>
          <a:p>
            <a:r>
              <a:rPr lang="en-US" sz="3000" b="1" dirty="0" smtClean="0"/>
              <a:t>20. Vengeance</a:t>
            </a:r>
            <a:r>
              <a:rPr lang="en-US" sz="3000" dirty="0" smtClean="0"/>
              <a:t>: punishment in return for an injury or a wrong; unusual force or violence, revenge, retaliation, reprisal</a:t>
            </a:r>
            <a:endParaRPr lang="en-US" sz="3000" dirty="0"/>
          </a:p>
        </p:txBody>
      </p:sp>
      <p:sp>
        <p:nvSpPr>
          <p:cNvPr id="4" name="TextBox 3"/>
          <p:cNvSpPr txBox="1"/>
          <p:nvPr/>
        </p:nvSpPr>
        <p:spPr>
          <a:xfrm>
            <a:off x="558800" y="203253"/>
            <a:ext cx="86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Unit 6</a:t>
            </a:r>
            <a:endParaRPr lang="en-US" b="1" dirty="0"/>
          </a:p>
        </p:txBody>
      </p:sp>
      <p:sp>
        <p:nvSpPr>
          <p:cNvPr id="5" name="Rectangle 4"/>
          <p:cNvSpPr/>
          <p:nvPr/>
        </p:nvSpPr>
        <p:spPr>
          <a:xfrm>
            <a:off x="7619864" y="914400"/>
            <a:ext cx="7876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Noun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266700" y="3086100"/>
            <a:ext cx="34417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History is filled with examples of wronged rulers </a:t>
            </a:r>
            <a:r>
              <a:rPr lang="en-US" sz="2400" dirty="0" smtClean="0"/>
              <a:t>seeking </a:t>
            </a:r>
            <a:r>
              <a:rPr lang="en-US" sz="2400" b="1" dirty="0" smtClean="0">
                <a:solidFill>
                  <a:srgbClr val="0000FF"/>
                </a:solidFill>
              </a:rPr>
              <a:t>vengeance</a:t>
            </a:r>
            <a:r>
              <a:rPr lang="en-US" sz="2400" dirty="0" smtClean="0"/>
              <a:t> against their enemies.</a:t>
            </a:r>
            <a:endParaRPr lang="en-US" sz="2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5356" y="2476500"/>
            <a:ext cx="4312179" cy="35687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095356" y="6045200"/>
            <a:ext cx="4572000" cy="89255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dirty="0" smtClean="0"/>
              <a:t>“Justice </a:t>
            </a:r>
            <a:r>
              <a:rPr lang="en-US" sz="1600" dirty="0"/>
              <a:t>and Divine Vengeance </a:t>
            </a:r>
            <a:r>
              <a:rPr lang="en-US" sz="1600" dirty="0" smtClean="0"/>
              <a:t>Pursuing Crime” by Pierre</a:t>
            </a:r>
            <a:r>
              <a:rPr lang="en-US" sz="1600" dirty="0"/>
              <a:t>-Paul </a:t>
            </a:r>
            <a:r>
              <a:rPr lang="en-US" sz="1600" dirty="0" err="1" smtClean="0"/>
              <a:t>Prud'hon</a:t>
            </a:r>
            <a:r>
              <a:rPr lang="en-US" sz="1600" dirty="0" smtClean="0"/>
              <a:t>, 1808</a:t>
            </a:r>
            <a:r>
              <a:rPr lang="en-US" dirty="0"/>
              <a:t>		</a:t>
            </a:r>
          </a:p>
        </p:txBody>
      </p:sp>
    </p:spTree>
    <p:extLst>
      <p:ext uri="{BB962C8B-B14F-4D97-AF65-F5344CB8AC3E}">
        <p14:creationId xmlns:p14="http://schemas.microsoft.com/office/powerpoint/2010/main" val="3978478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914400"/>
            <a:ext cx="6508377" cy="1079500"/>
          </a:xfrm>
        </p:spPr>
        <p:txBody>
          <a:bodyPr/>
          <a:lstStyle/>
          <a:p>
            <a:r>
              <a:rPr lang="en-US" sz="3200" b="1" dirty="0" smtClean="0"/>
              <a:t>2. Browse</a:t>
            </a:r>
            <a:r>
              <a:rPr lang="en-US" sz="3200" dirty="0" smtClean="0"/>
              <a:t>: to nibble, graze; to read casually, skim, scan; to window-shop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558800" y="203253"/>
            <a:ext cx="86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Unit 6</a:t>
            </a:r>
            <a:endParaRPr lang="en-US" b="1" dirty="0"/>
          </a:p>
        </p:txBody>
      </p:sp>
      <p:sp>
        <p:nvSpPr>
          <p:cNvPr id="5" name="Rectangle 4"/>
          <p:cNvSpPr/>
          <p:nvPr/>
        </p:nvSpPr>
        <p:spPr>
          <a:xfrm>
            <a:off x="7657964" y="914400"/>
            <a:ext cx="7202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Verb</a:t>
            </a:r>
            <a:endParaRPr lang="en-US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600" y="2165912"/>
            <a:ext cx="6134100" cy="293948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36600" y="5268267"/>
            <a:ext cx="695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I like to </a:t>
            </a:r>
            <a:r>
              <a:rPr lang="en-US" sz="2400" b="1" dirty="0" smtClean="0">
                <a:solidFill>
                  <a:srgbClr val="0000FF"/>
                </a:solidFill>
              </a:rPr>
              <a:t>browse </a:t>
            </a:r>
            <a:r>
              <a:rPr lang="en-US" sz="2400" dirty="0" smtClean="0"/>
              <a:t>through a book before I buy it.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33718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635000"/>
            <a:ext cx="6807201" cy="1104900"/>
          </a:xfrm>
        </p:spPr>
        <p:txBody>
          <a:bodyPr/>
          <a:lstStyle/>
          <a:p>
            <a:r>
              <a:rPr lang="en-US" sz="3200" b="1" dirty="0" smtClean="0"/>
              <a:t>3. Dupe</a:t>
            </a:r>
            <a:r>
              <a:rPr lang="en-US" sz="3200" dirty="0" smtClean="0"/>
              <a:t>: </a:t>
            </a:r>
            <a:r>
              <a:rPr lang="en-US" sz="3200" b="1" dirty="0" smtClean="0">
                <a:solidFill>
                  <a:srgbClr val="0000FF"/>
                </a:solidFill>
              </a:rPr>
              <a:t>n. </a:t>
            </a:r>
            <a:r>
              <a:rPr lang="en-US" sz="3200" dirty="0" smtClean="0"/>
              <a:t>a person easily tricked or deceived; </a:t>
            </a:r>
            <a:r>
              <a:rPr lang="en-US" sz="3200" b="1" dirty="0" smtClean="0">
                <a:solidFill>
                  <a:srgbClr val="0000FF"/>
                </a:solidFill>
              </a:rPr>
              <a:t>v. </a:t>
            </a:r>
            <a:r>
              <a:rPr lang="en-US" sz="3200" dirty="0" smtClean="0"/>
              <a:t>to deceive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558800" y="203253"/>
            <a:ext cx="86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Unit 6</a:t>
            </a:r>
            <a:endParaRPr lang="en-US" b="1" dirty="0"/>
          </a:p>
        </p:txBody>
      </p:sp>
      <p:sp>
        <p:nvSpPr>
          <p:cNvPr id="5" name="Rectangle 4"/>
          <p:cNvSpPr/>
          <p:nvPr/>
        </p:nvSpPr>
        <p:spPr>
          <a:xfrm>
            <a:off x="7645264" y="676870"/>
            <a:ext cx="78767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smtClean="0"/>
              <a:t>Noun</a:t>
            </a:r>
          </a:p>
          <a:p>
            <a:pPr algn="ctr"/>
            <a:r>
              <a:rPr lang="en-US" b="1" dirty="0"/>
              <a:t>o</a:t>
            </a:r>
            <a:r>
              <a:rPr lang="en-US" b="1" dirty="0" smtClean="0"/>
              <a:t>r</a:t>
            </a:r>
          </a:p>
          <a:p>
            <a:pPr algn="ctr"/>
            <a:r>
              <a:rPr lang="en-US" b="1" dirty="0" smtClean="0"/>
              <a:t>Verb</a:t>
            </a:r>
            <a:endParaRPr lang="en-US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700" y="2019300"/>
            <a:ext cx="4588382" cy="30099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59400" y="2019300"/>
            <a:ext cx="35814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Othello plays the </a:t>
            </a:r>
            <a:r>
              <a:rPr lang="en-US" sz="2400" b="1" dirty="0" smtClean="0">
                <a:solidFill>
                  <a:srgbClr val="0000FF"/>
                </a:solidFill>
              </a:rPr>
              <a:t>dupe</a:t>
            </a:r>
            <a:r>
              <a:rPr lang="en-US" sz="2400" dirty="0" smtClean="0"/>
              <a:t> in Shakespeare’s play Othello. </a:t>
            </a:r>
            <a:r>
              <a:rPr lang="en-US" sz="2400" dirty="0" smtClean="0">
                <a:solidFill>
                  <a:srgbClr val="0000FF"/>
                </a:solidFill>
              </a:rPr>
              <a:t>(n.)</a:t>
            </a:r>
          </a:p>
          <a:p>
            <a:endParaRPr lang="en-US" sz="2400" dirty="0"/>
          </a:p>
          <a:p>
            <a:r>
              <a:rPr lang="en-US" sz="2400" dirty="0" err="1" smtClean="0"/>
              <a:t>Iago</a:t>
            </a:r>
            <a:r>
              <a:rPr lang="en-US" sz="2400" dirty="0" smtClean="0"/>
              <a:t> </a:t>
            </a:r>
            <a:r>
              <a:rPr lang="en-US" sz="2400" b="1" dirty="0" smtClean="0">
                <a:solidFill>
                  <a:srgbClr val="0000FF"/>
                </a:solidFill>
              </a:rPr>
              <a:t>dupes</a:t>
            </a:r>
            <a:r>
              <a:rPr lang="en-US" sz="2400" dirty="0" smtClean="0"/>
              <a:t> Othello by telling him lies and playing tricks upon him. </a:t>
            </a:r>
            <a:r>
              <a:rPr lang="en-US" sz="2400" dirty="0" smtClean="0">
                <a:solidFill>
                  <a:srgbClr val="0000FF"/>
                </a:solidFill>
              </a:rPr>
              <a:t>(v.)</a:t>
            </a:r>
            <a:endParaRPr lang="en-US" sz="2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9473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914400"/>
            <a:ext cx="6508377" cy="749300"/>
          </a:xfrm>
        </p:spPr>
        <p:txBody>
          <a:bodyPr>
            <a:normAutofit fontScale="90000"/>
          </a:bodyPr>
          <a:lstStyle/>
          <a:p>
            <a:r>
              <a:rPr lang="en-US" sz="3200" b="1" dirty="0" smtClean="0"/>
              <a:t>4. Dynamic</a:t>
            </a:r>
            <a:r>
              <a:rPr lang="en-US" sz="3200" dirty="0" smtClean="0"/>
              <a:t>: active, energetic, forceful, high-powered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558800" y="203253"/>
            <a:ext cx="86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Unit 6</a:t>
            </a:r>
            <a:endParaRPr lang="en-US" b="1" dirty="0"/>
          </a:p>
        </p:txBody>
      </p:sp>
      <p:sp>
        <p:nvSpPr>
          <p:cNvPr id="5" name="Rectangle 4"/>
          <p:cNvSpPr/>
          <p:nvPr/>
        </p:nvSpPr>
        <p:spPr>
          <a:xfrm>
            <a:off x="7429364" y="914400"/>
            <a:ext cx="12621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Adjective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066800" y="2654300"/>
            <a:ext cx="6832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The advertising agency was looking to hire a creative person with a </a:t>
            </a:r>
            <a:r>
              <a:rPr lang="en-US" sz="2400" b="1" dirty="0" smtClean="0">
                <a:solidFill>
                  <a:srgbClr val="0000FF"/>
                </a:solidFill>
              </a:rPr>
              <a:t>dynamic</a:t>
            </a:r>
            <a:r>
              <a:rPr lang="en-US" sz="2400" dirty="0" smtClean="0"/>
              <a:t> personality.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236786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914400"/>
            <a:ext cx="6508377" cy="685800"/>
          </a:xfrm>
        </p:spPr>
        <p:txBody>
          <a:bodyPr>
            <a:normAutofit fontScale="90000"/>
          </a:bodyPr>
          <a:lstStyle/>
          <a:p>
            <a:r>
              <a:rPr lang="en-US" sz="3200" b="1" dirty="0" smtClean="0"/>
              <a:t>5. Eradicate</a:t>
            </a:r>
            <a:r>
              <a:rPr lang="en-US" sz="3200" dirty="0" smtClean="0"/>
              <a:t>: to root out, get rid of, destroy completely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558800" y="203253"/>
            <a:ext cx="86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Unit 6</a:t>
            </a:r>
            <a:endParaRPr lang="en-US" b="1" dirty="0"/>
          </a:p>
        </p:txBody>
      </p:sp>
      <p:sp>
        <p:nvSpPr>
          <p:cNvPr id="5" name="Rectangle 4"/>
          <p:cNvSpPr/>
          <p:nvPr/>
        </p:nvSpPr>
        <p:spPr>
          <a:xfrm>
            <a:off x="7670664" y="914400"/>
            <a:ext cx="7202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Verb</a:t>
            </a:r>
            <a:endParaRPr lang="en-US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98700"/>
            <a:ext cx="4666371" cy="295148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903904" y="3680520"/>
            <a:ext cx="348702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The team of doctors and researchers are working tirelessly to </a:t>
            </a:r>
            <a:r>
              <a:rPr lang="en-US" sz="2400" b="1" dirty="0" smtClean="0">
                <a:solidFill>
                  <a:srgbClr val="0000FF"/>
                </a:solidFill>
              </a:rPr>
              <a:t>eradicate</a:t>
            </a:r>
            <a:r>
              <a:rPr lang="en-US" sz="2400" dirty="0" smtClean="0"/>
              <a:t> Polio.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293027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914400"/>
            <a:ext cx="6508377" cy="1917700"/>
          </a:xfrm>
        </p:spPr>
        <p:txBody>
          <a:bodyPr>
            <a:normAutofit fontScale="90000"/>
          </a:bodyPr>
          <a:lstStyle/>
          <a:p>
            <a:r>
              <a:rPr lang="en-US" sz="3000" b="1" dirty="0" smtClean="0"/>
              <a:t>6. Frustrate</a:t>
            </a:r>
            <a:r>
              <a:rPr lang="en-US" sz="3000" dirty="0" smtClean="0"/>
              <a:t>: to prevent from accomplishing a purpose or fulfilling a desire; to cause feelings of discouragement, thwart, foil, baffle, disappoint</a:t>
            </a:r>
            <a:endParaRPr lang="en-US" sz="3000" dirty="0"/>
          </a:p>
        </p:txBody>
      </p:sp>
      <p:sp>
        <p:nvSpPr>
          <p:cNvPr id="4" name="TextBox 3"/>
          <p:cNvSpPr txBox="1"/>
          <p:nvPr/>
        </p:nvSpPr>
        <p:spPr>
          <a:xfrm>
            <a:off x="558800" y="203253"/>
            <a:ext cx="86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Unit 6</a:t>
            </a:r>
            <a:endParaRPr lang="en-US" b="1" dirty="0"/>
          </a:p>
        </p:txBody>
      </p:sp>
      <p:sp>
        <p:nvSpPr>
          <p:cNvPr id="5" name="Rectangle 4"/>
          <p:cNvSpPr/>
          <p:nvPr/>
        </p:nvSpPr>
        <p:spPr>
          <a:xfrm>
            <a:off x="7657964" y="914400"/>
            <a:ext cx="7202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Verb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647700" y="3302000"/>
            <a:ext cx="28321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Nothing could </a:t>
            </a:r>
            <a:r>
              <a:rPr lang="en-US" sz="2400" b="1" dirty="0" smtClean="0">
                <a:solidFill>
                  <a:srgbClr val="002060"/>
                </a:solidFill>
              </a:rPr>
              <a:t>frustrate</a:t>
            </a:r>
            <a:r>
              <a:rPr lang="en-US" sz="2400" dirty="0" smtClean="0"/>
              <a:t> our plans to storm the fort.</a:t>
            </a:r>
            <a:endParaRPr lang="en-US" sz="2400" dirty="0"/>
          </a:p>
        </p:txBody>
      </p:sp>
      <p:sp>
        <p:nvSpPr>
          <p:cNvPr id="10" name="Rectangle 9"/>
          <p:cNvSpPr/>
          <p:nvPr/>
        </p:nvSpPr>
        <p:spPr>
          <a:xfrm>
            <a:off x="3975100" y="5431135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hlinkClick r:id="rId2"/>
              </a:rPr>
              <a:t>http://www.youtube.com/watch?feature=player_detailpage&amp;v=</a:t>
            </a:r>
            <a:r>
              <a:rPr lang="en-US" dirty="0" smtClean="0">
                <a:hlinkClick r:id="rId2"/>
              </a:rPr>
              <a:t>oGYvDbkfA5o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975100" y="4529434"/>
            <a:ext cx="48514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When my printer doesn’t work I feel so </a:t>
            </a:r>
            <a:r>
              <a:rPr lang="en-US" sz="2400" b="1" dirty="0" smtClean="0">
                <a:solidFill>
                  <a:srgbClr val="002060"/>
                </a:solidFill>
              </a:rPr>
              <a:t>frustrated</a:t>
            </a:r>
            <a:r>
              <a:rPr lang="en-US" sz="2400" dirty="0" smtClean="0"/>
              <a:t> I might yell!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44610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914400"/>
            <a:ext cx="6508377" cy="673100"/>
          </a:xfrm>
        </p:spPr>
        <p:txBody>
          <a:bodyPr>
            <a:normAutofit fontScale="90000"/>
          </a:bodyPr>
          <a:lstStyle/>
          <a:p>
            <a:r>
              <a:rPr lang="en-US" sz="3200" b="1" dirty="0" smtClean="0"/>
              <a:t>7. Grim</a:t>
            </a:r>
            <a:r>
              <a:rPr lang="en-US" sz="3200" dirty="0" smtClean="0"/>
              <a:t>: stern, merciless; fierce, savage, cruel, dreadful, frightful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558800" y="203253"/>
            <a:ext cx="86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Unit 6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7429364" y="914400"/>
            <a:ext cx="12621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Adjective</a:t>
            </a:r>
            <a:endParaRPr lang="en-US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000" y="1765300"/>
            <a:ext cx="5892800" cy="33147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89000" y="5349101"/>
            <a:ext cx="66675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Many Third World nations face the </a:t>
            </a:r>
            <a:r>
              <a:rPr lang="en-US" sz="2400" b="1" dirty="0" smtClean="0">
                <a:solidFill>
                  <a:srgbClr val="0000FF"/>
                </a:solidFill>
              </a:rPr>
              <a:t>grim</a:t>
            </a:r>
            <a:r>
              <a:rPr lang="en-US" sz="2400" dirty="0" smtClean="0">
                <a:solidFill>
                  <a:srgbClr val="0000FF"/>
                </a:solidFill>
              </a:rPr>
              <a:t> </a:t>
            </a:r>
            <a:r>
              <a:rPr lang="en-US" sz="2400" dirty="0" smtClean="0"/>
              <a:t>prospect of famine. </a:t>
            </a:r>
          </a:p>
          <a:p>
            <a:r>
              <a:rPr lang="en-US" dirty="0" smtClean="0"/>
              <a:t>Between 2010-2012 the Somalia famine killed 260,000 people (</a:t>
            </a:r>
            <a:r>
              <a:rPr lang="en-US" i="1" dirty="0" smtClean="0"/>
              <a:t>BBC News</a:t>
            </a:r>
            <a:r>
              <a:rPr lang="en-US" dirty="0" smtClean="0"/>
              <a:t>. 2 May 2013.)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5095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 smtClean="0"/>
              <a:t>8. Inimitable</a:t>
            </a:r>
            <a:r>
              <a:rPr lang="en-US" sz="3200" dirty="0" smtClean="0"/>
              <a:t>: not capable of being copied or imitated, unique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558800" y="203253"/>
            <a:ext cx="86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Unit 6</a:t>
            </a:r>
            <a:endParaRPr lang="en-US" b="1" dirty="0"/>
          </a:p>
        </p:txBody>
      </p:sp>
      <p:sp>
        <p:nvSpPr>
          <p:cNvPr id="5" name="Rectangle 4"/>
          <p:cNvSpPr/>
          <p:nvPr/>
        </p:nvSpPr>
        <p:spPr>
          <a:xfrm>
            <a:off x="7429364" y="914400"/>
            <a:ext cx="12621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Adjective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930400" y="2806700"/>
            <a:ext cx="5816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The young performer stole the show with her </a:t>
            </a:r>
            <a:r>
              <a:rPr lang="en-US" sz="2400" b="1" dirty="0" smtClean="0">
                <a:solidFill>
                  <a:srgbClr val="0000FF"/>
                </a:solidFill>
              </a:rPr>
              <a:t>inimitable</a:t>
            </a:r>
            <a:r>
              <a:rPr lang="en-US" sz="2400" dirty="0" smtClean="0">
                <a:solidFill>
                  <a:srgbClr val="0000FF"/>
                </a:solidFill>
              </a:rPr>
              <a:t> </a:t>
            </a:r>
            <a:r>
              <a:rPr lang="en-US" sz="2400" dirty="0" smtClean="0"/>
              <a:t>charm.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983294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254</TotalTime>
  <Words>875</Words>
  <Application>Microsoft Office PowerPoint</Application>
  <PresentationFormat>On-screen Show (4:3)</PresentationFormat>
  <Paragraphs>109</Paragraphs>
  <Slides>21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Unit Six</vt:lpstr>
      <vt:lpstr>1. Anonymous: unnamed, without the name of the person involved (writer/composer, etc.); unknown, nameless; lacking individuality or character</vt:lpstr>
      <vt:lpstr>2. Browse: to nibble, graze; to read casually, skim, scan; to window-shop</vt:lpstr>
      <vt:lpstr>3. Dupe: n. a person easily tricked or deceived; v. to deceive</vt:lpstr>
      <vt:lpstr>4. Dynamic: active, energetic, forceful, high-powered</vt:lpstr>
      <vt:lpstr>5. Eradicate: to root out, get rid of, destroy completely</vt:lpstr>
      <vt:lpstr>6. Frustrate: to prevent from accomplishing a purpose or fulfilling a desire; to cause feelings of discouragement, thwart, foil, baffle, disappoint</vt:lpstr>
      <vt:lpstr>7. Grim: stern, merciless; fierce, savage, cruel, dreadful, frightful</vt:lpstr>
      <vt:lpstr>8. Inimitable: not capable of being copied or imitated, unique</vt:lpstr>
      <vt:lpstr>9. Makeshift: n. a temporary substitute for something else, substitute; adj. crude, flimsy, or temporary</vt:lpstr>
      <vt:lpstr>10. Marginal: in, at, or near the edge or margin; only barely good, large or important enough for the purpose, borderline, minimal</vt:lpstr>
      <vt:lpstr>11. Pending: waiting to be settled, undecided; until</vt:lpstr>
      <vt:lpstr>12. Prescribe: to order as a rule or course to be followed; to order for medical purposes, specify</vt:lpstr>
      <vt:lpstr>13. Preview: n. something seen in advance, foretaste; v. to view beforehand</vt:lpstr>
      <vt:lpstr>14. Prominent: standing out so as to be easily seen, noticeable; important, well-known</vt:lpstr>
      <vt:lpstr>15. Quaint: odd or old-fashioned in a pleasing way; clever, ingenious; skillfully made, picturesque, peculiar, curious </vt:lpstr>
      <vt:lpstr>16. Reluctant: unwilling, holding back, hesitant, disinclined</vt:lpstr>
      <vt:lpstr>17. Scrimp: to handle very economically or stingily; to supply in a way that is small, short, or scanty, economize</vt:lpstr>
      <vt:lpstr>18. Snare: v. to trap, catch, entrap; n. a trap or entanglement, pitfall</vt:lpstr>
      <vt:lpstr>19. Utmost: adj. greatest, highest, farthest, best; n. the extreme limit, best</vt:lpstr>
      <vt:lpstr>20. Vengeance: punishment in return for an injury or a wrong; unusual force or violence, revenge, retaliation, reprisal</vt:lpstr>
    </vt:vector>
  </TitlesOfParts>
  <Company>SCRIC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Six</dc:title>
  <dc:creator>Administrator</dc:creator>
  <cp:lastModifiedBy>Administrator</cp:lastModifiedBy>
  <cp:revision>3</cp:revision>
  <dcterms:created xsi:type="dcterms:W3CDTF">2013-12-09T15:48:12Z</dcterms:created>
  <dcterms:modified xsi:type="dcterms:W3CDTF">2013-12-09T20:03:02Z</dcterms:modified>
</cp:coreProperties>
</file>